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sldIdLst>
    <p:sldId id="256" r:id="rId2"/>
    <p:sldId id="316" r:id="rId3"/>
    <p:sldId id="318" r:id="rId4"/>
    <p:sldId id="286" r:id="rId5"/>
    <p:sldId id="259" r:id="rId6"/>
    <p:sldId id="292" r:id="rId7"/>
    <p:sldId id="295" r:id="rId8"/>
    <p:sldId id="307" r:id="rId9"/>
    <p:sldId id="308" r:id="rId10"/>
    <p:sldId id="297" r:id="rId11"/>
    <p:sldId id="291" r:id="rId12"/>
    <p:sldId id="294" r:id="rId13"/>
    <p:sldId id="296" r:id="rId14"/>
    <p:sldId id="288" r:id="rId15"/>
    <p:sldId id="287" r:id="rId16"/>
    <p:sldId id="298" r:id="rId17"/>
    <p:sldId id="300" r:id="rId18"/>
    <p:sldId id="301" r:id="rId19"/>
    <p:sldId id="302" r:id="rId20"/>
    <p:sldId id="303" r:id="rId21"/>
    <p:sldId id="311" r:id="rId22"/>
    <p:sldId id="315" r:id="rId23"/>
    <p:sldId id="313" r:id="rId24"/>
    <p:sldId id="312" r:id="rId25"/>
    <p:sldId id="314" r:id="rId26"/>
    <p:sldId id="304" r:id="rId27"/>
    <p:sldId id="305" r:id="rId28"/>
    <p:sldId id="309" r:id="rId29"/>
    <p:sldId id="310" r:id="rId30"/>
    <p:sldId id="306" r:id="rId31"/>
    <p:sldId id="27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1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22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560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94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6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04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999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960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383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8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2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16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16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093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28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71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99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722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764DE79-268F-4C1A-8933-263129D2AF9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7296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  <p:sldLayoutId id="2147483931" r:id="rId14"/>
    <p:sldLayoutId id="2147483932" r:id="rId15"/>
    <p:sldLayoutId id="2147483933" r:id="rId16"/>
    <p:sldLayoutId id="214748393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59973" y="379379"/>
            <a:ext cx="10535711" cy="1569794"/>
          </a:xfrm>
        </p:spPr>
        <p:txBody>
          <a:bodyPr>
            <a:noAutofit/>
          </a:bodyPr>
          <a:lstStyle/>
          <a:p>
            <a:r>
              <a:rPr lang="pl-PL" sz="6600" dirty="0">
                <a:latin typeface="Calibri" panose="020F0502020204030204" pitchFamily="34" charset="0"/>
                <a:cs typeface="Calibri" panose="020F0502020204030204" pitchFamily="34" charset="0"/>
              </a:rPr>
              <a:t>RÓŻNOKULTUROWA SZKOŁA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066844" y="3886200"/>
            <a:ext cx="3360390" cy="835090"/>
          </a:xfrm>
        </p:spPr>
        <p:txBody>
          <a:bodyPr>
            <a:normAutofit/>
          </a:bodyPr>
          <a:lstStyle/>
          <a:p>
            <a:r>
              <a:rPr lang="pl-PL" sz="4400" dirty="0"/>
              <a:t>By 7a</a:t>
            </a:r>
          </a:p>
        </p:txBody>
      </p:sp>
      <p:pic>
        <p:nvPicPr>
          <p:cNvPr id="5" name="Obraz 4" descr="Obraz zawierający małe, siedzi, stół, zabawka&#10;&#10;Opis wygenerowany automatycznie">
            <a:extLst>
              <a:ext uri="{FF2B5EF4-FFF2-40B4-BE49-F238E27FC236}">
                <a16:creationId xmlns:a16="http://schemas.microsoft.com/office/drawing/2014/main" id="{F0165A1B-62D0-474B-AB50-733F0D5E47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122" y="2738969"/>
            <a:ext cx="4962878" cy="330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04D771-3CEB-4649-B68B-2397E5E10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narażony jest na brak tolerancji?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2580EA-B34E-4F67-B955-C0CCDBDB0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514601"/>
            <a:ext cx="3474130" cy="3276600"/>
          </a:xfrm>
        </p:spPr>
        <p:txBody>
          <a:bodyPr/>
          <a:lstStyle/>
          <a:p>
            <a:r>
              <a:rPr lang="pl-PL" sz="2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mniejszości narodowe, religijne i wyznaniowe</a:t>
            </a:r>
          </a:p>
          <a:p>
            <a:r>
              <a:rPr lang="pl-PL" sz="2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osoby o skrajnych poglądach politycznych</a:t>
            </a:r>
          </a:p>
          <a:p>
            <a:r>
              <a:rPr lang="pl-PL" sz="2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uchodźcy</a:t>
            </a:r>
          </a:p>
          <a:p>
            <a:r>
              <a:rPr lang="pl-PL" sz="2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osoby niepełnosprawne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Obraz zawierający rysunek, jasne&#10;&#10;Opis wygenerowany automatycznie">
            <a:extLst>
              <a:ext uri="{FF2B5EF4-FFF2-40B4-BE49-F238E27FC236}">
                <a16:creationId xmlns:a16="http://schemas.microsoft.com/office/drawing/2014/main" id="{019ADE8E-B6D6-412F-A41F-58700F46C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312" y="4343401"/>
            <a:ext cx="2466975" cy="1847850"/>
          </a:xfrm>
          <a:prstGeom prst="rect">
            <a:avLst/>
          </a:prstGeom>
        </p:spPr>
      </p:pic>
      <p:pic>
        <p:nvPicPr>
          <p:cNvPr id="8" name="Obraz 7" descr="Obraz zawierający woda, osoba, zewnętrzne, grupa&#10;&#10;Opis wygenerowany automatycznie">
            <a:extLst>
              <a:ext uri="{FF2B5EF4-FFF2-40B4-BE49-F238E27FC236}">
                <a16:creationId xmlns:a16="http://schemas.microsoft.com/office/drawing/2014/main" id="{D6015DA0-BED0-43E2-9F18-3F2AF2FF92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312" y="2495551"/>
            <a:ext cx="27717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3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221FD1-301C-4916-9800-ED08FEFE7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795" y="0"/>
            <a:ext cx="10136187" cy="1905000"/>
          </a:xfrm>
        </p:spPr>
        <p:txBody>
          <a:bodyPr/>
          <a:lstStyle/>
          <a:p>
            <a:r>
              <a:rPr lang="pl-PL" dirty="0"/>
              <a:t>Czym dokładnie są mniejszości narodowe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A4D1B6-E3D8-4A7B-AB4B-C7578898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265" y="1660849"/>
            <a:ext cx="11719249" cy="47212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b="1" dirty="0"/>
              <a:t>mniejszością narodową jest grupa obywateli polskich, która spełnia łącznie następujące warunki: </a:t>
            </a:r>
          </a:p>
          <a:p>
            <a:pPr marL="0" indent="0">
              <a:buNone/>
            </a:pPr>
            <a:endParaRPr lang="pl-PL" b="1" dirty="0"/>
          </a:p>
          <a:p>
            <a:r>
              <a:rPr lang="pl-PL" dirty="0"/>
              <a:t>jest mniej liczebna od pozostałej części ludności Polski, </a:t>
            </a:r>
          </a:p>
          <a:p>
            <a:endParaRPr lang="pl-PL" dirty="0"/>
          </a:p>
          <a:p>
            <a:r>
              <a:rPr lang="pl-PL" dirty="0"/>
              <a:t>w sposób istotny odróżnia się od pozostałych obywateli językiem, kulturą lub tradycją, </a:t>
            </a:r>
          </a:p>
          <a:p>
            <a:endParaRPr lang="pl-PL" dirty="0"/>
          </a:p>
          <a:p>
            <a:r>
              <a:rPr lang="pl-PL" dirty="0"/>
              <a:t>dąży do zachowania swojego języka, kultury, tradycji, </a:t>
            </a:r>
          </a:p>
          <a:p>
            <a:endParaRPr lang="pl-PL" dirty="0"/>
          </a:p>
          <a:p>
            <a:r>
              <a:rPr lang="pl-PL" dirty="0"/>
              <a:t>ma świadomość własnej historycznej wspólnoty narodowej i jest ukierunkowana na jej wyrażanie i ochronę, </a:t>
            </a:r>
          </a:p>
          <a:p>
            <a:endParaRPr lang="pl-PL" dirty="0"/>
          </a:p>
          <a:p>
            <a:r>
              <a:rPr lang="pl-PL" dirty="0"/>
              <a:t>jej przodkowie zamieszkiwali obecne terytorium polski od co najmniej 100 lat,</a:t>
            </a:r>
          </a:p>
          <a:p>
            <a:endParaRPr lang="pl-PL" dirty="0"/>
          </a:p>
          <a:p>
            <a:r>
              <a:rPr lang="pl-PL" dirty="0"/>
              <a:t>utożsamia się z narodem zorganizowanym we własnym państwie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5579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F1A599-B10D-4FA5-996E-03F61194A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pl-PL" dirty="0"/>
            </a:b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DC73722F-A6F4-47E2-85AC-020F37EC2A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3098" y="1333998"/>
            <a:ext cx="3953902" cy="3684318"/>
          </a:xfrm>
          <a:prstGeom prst="rect">
            <a:avLst/>
          </a:pr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D577E0F-0486-407F-B595-C4FB7B010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782" y="609601"/>
            <a:ext cx="3549121" cy="1828800"/>
          </a:xfrm>
        </p:spPr>
        <p:txBody>
          <a:bodyPr/>
          <a:lstStyle/>
          <a:p>
            <a:r>
              <a:rPr lang="pl-PL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kto przyjeżdża do polski na dłuższy czas? – mniejszości narodowe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952096E-7BF0-4615-9994-15567C8052D1}"/>
              </a:ext>
            </a:extLst>
          </p:cNvPr>
          <p:cNvSpPr txBox="1"/>
          <p:nvPr/>
        </p:nvSpPr>
        <p:spPr>
          <a:xfrm>
            <a:off x="510039" y="3200401"/>
            <a:ext cx="33979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Obecnie, zgodnie z przepisami, polscy urzędnicy uznają w Polsce 9 mniejszości narodowych. Są to Białorusini, Czesi, Litwini, Niemcy, Ormianie, Rosjanie, Słowacy, Ukraińcy i Żydzi. Na mapie poniżej możemy dowiedzieć się jakie obszary zamieszkują poszczególne mniejszości narodowe</a:t>
            </a:r>
          </a:p>
        </p:txBody>
      </p:sp>
    </p:spTree>
    <p:extLst>
      <p:ext uri="{BB962C8B-B14F-4D97-AF65-F5344CB8AC3E}">
        <p14:creationId xmlns:p14="http://schemas.microsoft.com/office/powerpoint/2010/main" val="327162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3F0447-DBB5-47B3-956B-A8366F0E7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CZY WIESZ, ŻE W NASZEJ SZKOLE SPOTKASZ KOLEŻANKI 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 KOLEGÓW Z INNYCH KRAJÓW?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F5AD7BBC-56CF-47DA-8ADD-BD9562C16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976563"/>
            <a:ext cx="4096716" cy="273367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542B6EF-438C-4568-89CD-C142AEC29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523" y="3013641"/>
            <a:ext cx="3692956" cy="269659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AA8AB08-3828-4C04-A7FB-2A1837414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5286" y="3114675"/>
            <a:ext cx="3938586" cy="259556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7225475-43C2-4362-B45F-E90B60E1E1F5}"/>
              </a:ext>
            </a:extLst>
          </p:cNvPr>
          <p:cNvSpPr txBox="1"/>
          <p:nvPr/>
        </p:nvSpPr>
        <p:spPr>
          <a:xfrm>
            <a:off x="620486" y="6237514"/>
            <a:ext cx="2318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UKRAINA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D6234FF-A982-4B6E-A7F6-9A78D7BF3156}"/>
              </a:ext>
            </a:extLst>
          </p:cNvPr>
          <p:cNvSpPr txBox="1"/>
          <p:nvPr/>
        </p:nvSpPr>
        <p:spPr>
          <a:xfrm>
            <a:off x="5076597" y="6209279"/>
            <a:ext cx="203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NORWEGIA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3EE01BD-7B70-4932-BB29-3A0B8259B912}"/>
              </a:ext>
            </a:extLst>
          </p:cNvPr>
          <p:cNvSpPr txBox="1"/>
          <p:nvPr/>
        </p:nvSpPr>
        <p:spPr>
          <a:xfrm>
            <a:off x="9302520" y="6209279"/>
            <a:ext cx="1894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BIAŁORUŚ</a:t>
            </a:r>
          </a:p>
        </p:txBody>
      </p:sp>
    </p:spTree>
    <p:extLst>
      <p:ext uri="{BB962C8B-B14F-4D97-AF65-F5344CB8AC3E}">
        <p14:creationId xmlns:p14="http://schemas.microsoft.com/office/powerpoint/2010/main" val="1420105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12B1D0-1868-4DFA-90D5-A9FFE5598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 dirty="0"/>
              <a:t>Ukraińcy są najliczniejszą grupą wśród zagranicznych uczniów</a:t>
            </a:r>
            <a:br>
              <a:rPr lang="pl-PL" dirty="0"/>
            </a:b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3D46B54B-7F38-4BB0-84E2-5E3C57119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703399"/>
            <a:ext cx="9906000" cy="305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A7A838-4D1F-4775-898D-56AEBC72A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106" y="186612"/>
            <a:ext cx="10176554" cy="543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nas kształtuje?: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dorobek materialny i duchowy społeczności w której się </a:t>
            </a:r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wychowuj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EMY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historia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zwyczaje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tradycja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kuchnia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muzyka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ubiór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technologia</a:t>
            </a:r>
            <a:endParaRPr lang="pl-PL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język</a:t>
            </a:r>
          </a:p>
        </p:txBody>
      </p:sp>
    </p:spTree>
    <p:extLst>
      <p:ext uri="{BB962C8B-B14F-4D97-AF65-F5344CB8AC3E}">
        <p14:creationId xmlns:p14="http://schemas.microsoft.com/office/powerpoint/2010/main" val="3206452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E6B64-224E-4F94-ADE9-74D6E375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 OCENIAJ,  POZNAJ,  ZROZUM,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8EF58B-49AF-4B30-AFC5-2A1FA9425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ukraińcy</a:t>
            </a:r>
            <a:r>
              <a:rPr lang="pl-PL" dirty="0"/>
              <a:t> i </a:t>
            </a:r>
            <a:r>
              <a:rPr lang="pl-PL" dirty="0" err="1"/>
              <a:t>białorusini</a:t>
            </a:r>
            <a:r>
              <a:rPr lang="pl-PL" dirty="0"/>
              <a:t>, którzy zjeżdżają do polski, mogą się tu szybko odnaleźć. Nasze zwyczaje i obrzędy są w wielu przypadkach podobne, również niektóre słowa brzmią podobnie. </a:t>
            </a:r>
          </a:p>
          <a:p>
            <a:pPr marL="0" indent="0">
              <a:buNone/>
            </a:pPr>
            <a:r>
              <a:rPr lang="pl-PL" dirty="0"/>
              <a:t>    zapewne wpływ na to ma nasze bliskie sąsiedztwo. </a:t>
            </a:r>
          </a:p>
          <a:p>
            <a:r>
              <a:rPr lang="pl-PL" dirty="0"/>
              <a:t>Trudniej jest zapewne osobom, które przyjeżdżają do polski z odmiennego kulturowo i językowo kraju.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162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6C4E05-08E8-4F0E-B1F8-6EE4B4AED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471340"/>
            <a:ext cx="9905998" cy="1791093"/>
          </a:xfrm>
        </p:spPr>
        <p:txBody>
          <a:bodyPr/>
          <a:lstStyle/>
          <a:p>
            <a:pPr algn="ctr"/>
            <a:r>
              <a:rPr lang="pl-PL" dirty="0"/>
              <a:t>NASI SZKOLNI KOLEDZY Z </a:t>
            </a:r>
            <a:r>
              <a:rPr lang="pl-PL" dirty="0" err="1"/>
              <a:t>UkraiNY</a:t>
            </a:r>
            <a:br>
              <a:rPr lang="pl-PL" dirty="0"/>
            </a:br>
            <a:r>
              <a:rPr lang="pl-PL" dirty="0"/>
              <a:t> jacy są? </a:t>
            </a:r>
            <a:br>
              <a:rPr lang="pl-PL" dirty="0"/>
            </a:br>
            <a:r>
              <a:rPr lang="pl-PL" dirty="0"/>
              <a:t>Wiemy, bo widzimy! </a:t>
            </a:r>
            <a:r>
              <a:rPr lang="pl-PL" dirty="0">
                <a:sym typeface="Wingdings" panose="05000000000000000000" pitchFamily="2" charset="2"/>
              </a:rPr>
              <a:t>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867016-4C9A-4794-9B5A-14EF87C6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438401"/>
            <a:ext cx="9905998" cy="3352800"/>
          </a:xfrm>
        </p:spPr>
        <p:txBody>
          <a:bodyPr>
            <a:normAutofit fontScale="92500" lnSpcReduction="10000"/>
          </a:bodyPr>
          <a:lstStyle/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przyjaźni i życzliwi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chętnie świętują 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bardzo towarzyscy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otwarci na zawieranie nowych znajomości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ciężko pracują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hojni i pomocni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optymiści</a:t>
            </a:r>
          </a:p>
          <a:p>
            <a:r>
              <a:rPr lang="pl-PL" sz="22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rodzina zawsze jest dla nich najważniejsza </a:t>
            </a:r>
          </a:p>
          <a:p>
            <a:endParaRPr lang="pl-PL" dirty="0"/>
          </a:p>
        </p:txBody>
      </p:sp>
      <p:pic>
        <p:nvPicPr>
          <p:cNvPr id="5" name="Obraz 4" descr="Obraz zawierający lalka, zabawka, rysunek, stół&#10;&#10;Opis wygenerowany automatycznie">
            <a:extLst>
              <a:ext uri="{FF2B5EF4-FFF2-40B4-BE49-F238E27FC236}">
                <a16:creationId xmlns:a16="http://schemas.microsoft.com/office/drawing/2014/main" id="{F82E9FB5-A757-48F0-8086-A453370E4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75" y="2438401"/>
            <a:ext cx="20478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32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07CC78-1CF5-404D-A104-0E640B53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431" y="180975"/>
            <a:ext cx="6743767" cy="1905000"/>
          </a:xfrm>
        </p:spPr>
        <p:txBody>
          <a:bodyPr>
            <a:normAutofit/>
          </a:bodyPr>
          <a:lstStyle/>
          <a:p>
            <a:r>
              <a:rPr lang="pl-PL" dirty="0"/>
              <a:t>KUCHNIA UKRAIŃSKA -CIEKAWOSTKA</a:t>
            </a:r>
          </a:p>
        </p:txBody>
      </p:sp>
      <p:pic>
        <p:nvPicPr>
          <p:cNvPr id="6" name="Obraz 5" descr="Obraz zawierający żywność, stół, talerz, drewniane&#10;&#10;Opis wygenerowany automatycznie">
            <a:extLst>
              <a:ext uri="{FF2B5EF4-FFF2-40B4-BE49-F238E27FC236}">
                <a16:creationId xmlns:a16="http://schemas.microsoft.com/office/drawing/2014/main" id="{C0F87D4E-B69D-4726-BA3B-97ABAA6D95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4" r="27418" b="-1"/>
          <a:stretch/>
        </p:blipFill>
        <p:spPr>
          <a:xfrm>
            <a:off x="257590" y="10"/>
            <a:ext cx="3479523" cy="6857990"/>
          </a:xfrm>
          <a:prstGeom prst="rect">
            <a:avLst/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B8F67C-EB76-4AB6-AEE9-DEE70DB4B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643" y="1743075"/>
            <a:ext cx="7046844" cy="51149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Kuchnia ukraińska</a:t>
            </a:r>
          </a:p>
          <a:p>
            <a:pPr>
              <a:lnSpc>
                <a:spcPct val="90000"/>
              </a:lnSpc>
            </a:pP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Na stole króluje chleb, pszenny lub żytni, który podaje się nie tylko do zup, ale też do ziemniaków, kasz i makaronów. Chleb zajmuje też szczególne miejsce w obrzędowości – ukraińskie wesele nie może się obyć bez korowaja. To bochen chleba bogato zdobiony dekoracjami z ciasta. Wypiek korowaja to cały kobiecy obrzęd weselny odbywający się według rytualnych reguł w przeddzień wesela – towarzyszyły mu specjalne pieśni </a:t>
            </a: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korowajne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Poza chlebem Ukraińcy nie mogliby się obyć bez zup. Tradycyjne zupy to solanka, rybna, </a:t>
            </a:r>
            <a:r>
              <a:rPr lang="pl-PL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puśniak, fasolowa i zupa nad zupami – barszcz czerwony, zwany też powszechnie barszczem ukraińskim. Dobry barszcz gotuje się na wywarze z mięsa wieprzowego i musi mieć co najmniej 12 składników, w tym buraki, kapusta, marchew, ziemniaki, fasola, grzyby, liście porzeczki, natka pietruszki, cebula, śmietana, ocet, kawałki boczku lub słoniny.</a:t>
            </a:r>
          </a:p>
          <a:p>
            <a:pPr>
              <a:lnSpc>
                <a:spcPct val="90000"/>
              </a:lnSpc>
            </a:pP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Ukraińcy mają w zwyczaju jeść bardzo obfite i kaloryczne śniadania, koniecznie na ciepło. Na stole o poranku znajdziemy na przykład smażone ziemniaki, </a:t>
            </a: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pielmienni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, barszcz, jajecznicę, gołąbki ze śmietaną, ewentualnie jakąś sałatkę, wszystko z chlebem i herbatą.</a:t>
            </a:r>
          </a:p>
          <a:p>
            <a:pPr>
              <a:lnSpc>
                <a:spcPct val="90000"/>
              </a:lnSpc>
            </a:pP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Potrawy są z reguły bardzo tłuste, a narodowym specjałem jest </a:t>
            </a: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sało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, czyli słonina przyrządzana na różne sposoby: solona (podawana prosto z zamrażalnika pokrojona w cieniutkie plasterki), zamykana w słoikach z przyprawami. Smalec nie jest zbyt popularny. Dobre </a:t>
            </a: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sało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 powinno być delikatne, kruche na zębach i rozpływać się na języku.</a:t>
            </a:r>
          </a:p>
        </p:txBody>
      </p:sp>
    </p:spTree>
    <p:extLst>
      <p:ext uri="{BB962C8B-B14F-4D97-AF65-F5344CB8AC3E}">
        <p14:creationId xmlns:p14="http://schemas.microsoft.com/office/powerpoint/2010/main" val="4149556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1CD411-20C1-4700-82DF-C6F63BC0E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92" y="609600"/>
            <a:ext cx="3643674" cy="1233488"/>
          </a:xfrm>
        </p:spPr>
        <p:txBody>
          <a:bodyPr>
            <a:normAutofit/>
          </a:bodyPr>
          <a:lstStyle/>
          <a:p>
            <a:r>
              <a:rPr lang="pl-PL" sz="2800" dirty="0"/>
              <a:t>ŚWIĘTA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0A1CED2-2F5C-4F33-AC58-EC2EC22F8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91" y="1985963"/>
            <a:ext cx="4700333" cy="389731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pl-PL" sz="1800" dirty="0"/>
          </a:p>
          <a:p>
            <a:pPr>
              <a:lnSpc>
                <a:spcPct val="90000"/>
              </a:lnSpc>
            </a:pPr>
            <a:r>
              <a:rPr lang="pl-PL" sz="1800" dirty="0"/>
              <a:t>Ukraina: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800" dirty="0"/>
              <a:t>święta </a:t>
            </a:r>
            <a:r>
              <a:rPr lang="pl-PL" sz="1600" dirty="0"/>
              <a:t>BOŻEGO NARODZENIA </a:t>
            </a:r>
            <a:r>
              <a:rPr lang="pl-PL" sz="1800" dirty="0"/>
              <a:t>obchodzi się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800" dirty="0"/>
              <a:t>6-8 stycznia, w związku z czym Ukraińcy obchodzą sylwestra wcześniej niż Boże Narodzenie.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800" dirty="0"/>
              <a:t>celebruje się nowy rok - rodzinne wydarzenie. Siada się do stołu, odprowadza stary rok, a spotyka nowy.</a:t>
            </a:r>
          </a:p>
          <a:p>
            <a:pPr>
              <a:lnSpc>
                <a:spcPct val="90000"/>
              </a:lnSpc>
            </a:pPr>
            <a:endParaRPr lang="pl-PL" dirty="0"/>
          </a:p>
        </p:txBody>
      </p:sp>
      <p:pic>
        <p:nvPicPr>
          <p:cNvPr id="7" name="Obraz 6" descr="Obraz zawierający wewnątrz, żyjący, pomieszczenie, czerwony&#10;&#10;Opis wygenerowany automatycznie">
            <a:extLst>
              <a:ext uri="{FF2B5EF4-FFF2-40B4-BE49-F238E27FC236}">
                <a16:creationId xmlns:a16="http://schemas.microsoft.com/office/drawing/2014/main" id="{2ADF6FD3-0315-47FD-9537-7F6E57755F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3" r="601" b="-2"/>
          <a:stretch/>
        </p:blipFill>
        <p:spPr>
          <a:xfrm>
            <a:off x="6738412" y="1314451"/>
            <a:ext cx="4810396" cy="3649715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5615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0ABC57-7F4A-4CB9-9585-D5CD4786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134" y="1249837"/>
            <a:ext cx="9331733" cy="4773891"/>
          </a:xfrm>
        </p:spPr>
        <p:txBody>
          <a:bodyPr>
            <a:normAutofit fontScale="90000"/>
          </a:bodyPr>
          <a:lstStyle/>
          <a:p>
            <a:r>
              <a:rPr lang="pl-PL" dirty="0"/>
              <a:t>Prezentacja przygotowana przez grupę projektową uczniów i uczennic klasy 7a </a:t>
            </a:r>
            <a:br>
              <a:rPr lang="pl-PL" dirty="0"/>
            </a:br>
            <a:r>
              <a:rPr lang="pl-PL" dirty="0"/>
              <a:t>ze Szkoły Podstawowej nr 10 w Toruniu </a:t>
            </a:r>
            <a:br>
              <a:rPr lang="pl-PL" dirty="0"/>
            </a:br>
            <a:r>
              <a:rPr lang="pl-PL" dirty="0"/>
              <a:t>w ramach projektu edukacyjnego „przyjazna szkoła” </a:t>
            </a:r>
            <a:br>
              <a:rPr lang="pl-PL" dirty="0"/>
            </a:br>
            <a:r>
              <a:rPr lang="pl-PL" dirty="0"/>
              <a:t>organizowanego przez fundację </a:t>
            </a:r>
            <a:r>
              <a:rPr lang="pl-PL" dirty="0" err="1"/>
              <a:t>emic</a:t>
            </a:r>
            <a:r>
              <a:rPr lang="pl-PL" dirty="0"/>
              <a:t>, </a:t>
            </a:r>
            <a:br>
              <a:rPr lang="pl-PL" dirty="0"/>
            </a:br>
            <a:r>
              <a:rPr lang="pl-PL" dirty="0"/>
              <a:t>w ramach projektu „Masz Prawo wiedzieć”, współfinansowanego z programu krajowego funduszu azylu, migracji i </a:t>
            </a:r>
            <a:r>
              <a:rPr lang="pl-PL"/>
              <a:t>integracji </a:t>
            </a:r>
            <a:br>
              <a:rPr lang="pl-PL"/>
            </a:br>
            <a:r>
              <a:rPr lang="pl-PL"/>
              <a:t>realizowanego </a:t>
            </a:r>
            <a:r>
              <a:rPr lang="pl-PL" dirty="0"/>
              <a:t>w roku szkolnym 2019/ 2020</a:t>
            </a:r>
          </a:p>
        </p:txBody>
      </p:sp>
    </p:spTree>
    <p:extLst>
      <p:ext uri="{BB962C8B-B14F-4D97-AF65-F5344CB8AC3E}">
        <p14:creationId xmlns:p14="http://schemas.microsoft.com/office/powerpoint/2010/main" val="2108435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DC1608-52B6-4853-964C-47FA2FF1F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192" y="609600"/>
            <a:ext cx="4292702" cy="1905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Ile </a:t>
            </a:r>
            <a:r>
              <a:rPr lang="en-US" sz="28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trwają</a:t>
            </a:r>
            <a: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wakacje</a:t>
            </a:r>
            <a: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na</a:t>
            </a:r>
            <a: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Ukrainie</a:t>
            </a:r>
            <a: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? </a:t>
            </a:r>
            <a: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br>
              <a:rPr lang="en-US" sz="28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</a:br>
            <a:endParaRPr lang="en-US" sz="2800" dirty="0"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4A7BD90-DF5B-4811-9301-039822F89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922" y="2969443"/>
            <a:ext cx="4628605" cy="23944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endParaRPr lang="pl-PL" dirty="0">
              <a:effectLst/>
            </a:endParaRPr>
          </a:p>
          <a:p>
            <a:pPr lvl="0"/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JESIENNA PRZERWA: 31 PAŹDZIERNIK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- 8 LISTOPAD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  <a:p>
            <a:pPr lvl="0"/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ZIMOWA PRZERWA: 30 GRUD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NIA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- 10 STYCZ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NIA</a:t>
            </a:r>
          </a:p>
          <a:p>
            <a:pPr lvl="0"/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WIOSENNA PRZERWA: 26 MAR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- 3 KWIE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TNIA</a:t>
            </a:r>
          </a:p>
          <a:p>
            <a:pPr lvl="0"/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LETNIE WAKACJE:  28 MAJA - 30 SIERP</a:t>
            </a:r>
            <a:r>
              <a:rPr lang="pl-PL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NIA</a:t>
            </a:r>
          </a:p>
          <a:p>
            <a:pPr algn="l">
              <a:buFont typeface="Arial"/>
              <a:buChar char="•"/>
            </a:pPr>
            <a:endParaRPr lang="en-US" sz="1800" dirty="0"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75000"/>
                    </a:schemeClr>
                  </a:gs>
                </a:gsLst>
                <a:lin ang="5580000" scaled="0"/>
                <a:tileRect/>
              </a:gra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 descr="Obraz zawierający zewnętrzne, woda, łódź, osoby&#10;&#10;Opis wygenerowany automatycznie">
            <a:extLst>
              <a:ext uri="{FF2B5EF4-FFF2-40B4-BE49-F238E27FC236}">
                <a16:creationId xmlns:a16="http://schemas.microsoft.com/office/drawing/2014/main" id="{7D52D019-8FB7-472A-93A7-F3BFEFDBB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" r="7656" b="-1"/>
          <a:stretch/>
        </p:blipFill>
        <p:spPr>
          <a:xfrm>
            <a:off x="5169160" y="1754155"/>
            <a:ext cx="6378468" cy="4138698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280132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10AF80-F92B-4EDA-82C9-06DB00790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Kilka zwrotów w języku ukraińskim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019C6F-E3B2-44CE-AB9F-895AD4511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err="1">
                <a:effectLst/>
              </a:rPr>
              <a:t>доброго</a:t>
            </a:r>
            <a:r>
              <a:rPr lang="pl-PL" dirty="0">
                <a:effectLst/>
              </a:rPr>
              <a:t> </a:t>
            </a:r>
            <a:r>
              <a:rPr lang="pl-PL" dirty="0" err="1">
                <a:effectLst/>
              </a:rPr>
              <a:t>ранку</a:t>
            </a:r>
            <a:r>
              <a:rPr lang="pl-PL" dirty="0">
                <a:effectLst/>
              </a:rPr>
              <a:t> (</a:t>
            </a:r>
            <a:r>
              <a:rPr lang="pl-PL" dirty="0" err="1">
                <a:effectLst/>
              </a:rPr>
              <a:t>dobroho</a:t>
            </a:r>
            <a:r>
              <a:rPr lang="pl-PL" dirty="0">
                <a:effectLst/>
              </a:rPr>
              <a:t> ranku)-dzień dobry</a:t>
            </a:r>
          </a:p>
          <a:p>
            <a:pPr lvl="0"/>
            <a:r>
              <a:rPr lang="pl-PL" dirty="0" err="1">
                <a:effectLst/>
              </a:rPr>
              <a:t>вибачте</a:t>
            </a:r>
            <a:r>
              <a:rPr lang="pl-PL" dirty="0">
                <a:effectLst/>
              </a:rPr>
              <a:t> (</a:t>
            </a:r>
            <a:r>
              <a:rPr lang="pl-PL" dirty="0" err="1">
                <a:effectLst/>
              </a:rPr>
              <a:t>wybaczte</a:t>
            </a:r>
            <a:r>
              <a:rPr lang="pl-PL" dirty="0">
                <a:effectLst/>
              </a:rPr>
              <a:t>) - przepraszam</a:t>
            </a:r>
          </a:p>
          <a:p>
            <a:pPr lvl="0"/>
            <a:r>
              <a:rPr lang="pl-PL" dirty="0" err="1">
                <a:effectLst/>
              </a:rPr>
              <a:t>спасибі</a:t>
            </a:r>
            <a:r>
              <a:rPr lang="pl-PL" dirty="0">
                <a:effectLst/>
              </a:rPr>
              <a:t> (</a:t>
            </a:r>
            <a:r>
              <a:rPr lang="pl-PL" dirty="0" err="1">
                <a:effectLst/>
              </a:rPr>
              <a:t>spasybi</a:t>
            </a:r>
            <a:r>
              <a:rPr lang="pl-PL" dirty="0">
                <a:effectLst/>
              </a:rPr>
              <a:t>)- dziękuję</a:t>
            </a:r>
          </a:p>
          <a:p>
            <a:pPr lvl="0"/>
            <a:r>
              <a:rPr lang="pl-PL" dirty="0" err="1">
                <a:effectLst/>
              </a:rPr>
              <a:t>все</a:t>
            </a:r>
            <a:r>
              <a:rPr lang="pl-PL" dirty="0">
                <a:effectLst/>
              </a:rPr>
              <a:t> </a:t>
            </a:r>
            <a:r>
              <a:rPr lang="pl-PL" dirty="0" err="1">
                <a:effectLst/>
              </a:rPr>
              <a:t>добре</a:t>
            </a:r>
            <a:r>
              <a:rPr lang="pl-PL" dirty="0">
                <a:effectLst/>
              </a:rPr>
              <a:t> (</a:t>
            </a:r>
            <a:r>
              <a:rPr lang="pl-PL" dirty="0" err="1">
                <a:effectLst/>
              </a:rPr>
              <a:t>wse</a:t>
            </a:r>
            <a:r>
              <a:rPr lang="pl-PL" dirty="0">
                <a:effectLst/>
              </a:rPr>
              <a:t> dobre)- wszystko dobrze/ wszystko w porządku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2209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18C75A-13D7-4E2B-B8A2-36716BFCD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Szkoła w </a:t>
            </a:r>
            <a:r>
              <a:rPr lang="pl-PL" dirty="0" err="1"/>
              <a:t>norwegii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FB2C6F57-AEEE-49AA-997D-7D311E1CCF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31" y="2667000"/>
            <a:ext cx="4677164" cy="3124200"/>
          </a:xfr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88C696-2C31-4BED-811F-2DB3E59158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pl-PL" dirty="0">
                <a:effectLst/>
              </a:rPr>
              <a:t>LETNIE WAKACJE – OD POŁOWY CZERWCA DO POŁOWY SIERPNIA</a:t>
            </a:r>
          </a:p>
          <a:p>
            <a:pPr lvl="0"/>
            <a:r>
              <a:rPr lang="pl-PL" dirty="0">
                <a:effectLst/>
              </a:rPr>
              <a:t>PRZERWA JESIENNA- 5 DNI  NA POCZĄTKU PAŹDZIERNIKA</a:t>
            </a:r>
          </a:p>
          <a:p>
            <a:pPr lvl="0"/>
            <a:r>
              <a:rPr lang="pl-PL" dirty="0">
                <a:effectLst/>
              </a:rPr>
              <a:t>PRZERWA ŚWIĄTECZNA - </a:t>
            </a:r>
          </a:p>
          <a:p>
            <a:pPr marL="0" lvl="0" indent="0">
              <a:buNone/>
            </a:pPr>
            <a:r>
              <a:rPr lang="pl-PL" dirty="0">
                <a:effectLst/>
              </a:rPr>
              <a:t>     22 GRUDNIA - 2 LUTEGO</a:t>
            </a:r>
          </a:p>
          <a:p>
            <a:pPr lvl="0"/>
            <a:r>
              <a:rPr lang="pl-PL" dirty="0">
                <a:effectLst/>
              </a:rPr>
              <a:t>FERIE ZIMOWE - TYDZIEŃ W LUTYM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1486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24CA7C-1CBF-47E8-BA9B-2086AD08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4363271"/>
            <a:ext cx="8676222" cy="1066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Norweskie smakołyki</a:t>
            </a:r>
          </a:p>
        </p:txBody>
      </p:sp>
      <p:pic>
        <p:nvPicPr>
          <p:cNvPr id="8" name="Symbol zastępczy zawartości 7" descr="Obraz zawierający stół, żywność, wewnątrz, drewniane&#10;&#10;Opis wygenerowany automatycznie">
            <a:extLst>
              <a:ext uri="{FF2B5EF4-FFF2-40B4-BE49-F238E27FC236}">
                <a16:creationId xmlns:a16="http://schemas.microsoft.com/office/drawing/2014/main" id="{714CCA7F-8D9E-413D-AD9B-2DC93DB527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9" r="-2" b="5778"/>
          <a:stretch/>
        </p:blipFill>
        <p:spPr>
          <a:xfrm>
            <a:off x="20" y="10"/>
            <a:ext cx="7574515" cy="4273816"/>
          </a:xfrm>
          <a:prstGeom prst="rect">
            <a:avLst/>
          </a:prstGeom>
        </p:spPr>
      </p:pic>
      <p:pic>
        <p:nvPicPr>
          <p:cNvPr id="6" name="Symbol zastępczy zawartości 5" descr="Obraz zawierający tort, talerz, część, czekolada&#10;&#10;Opis wygenerowany automatycznie">
            <a:extLst>
              <a:ext uri="{FF2B5EF4-FFF2-40B4-BE49-F238E27FC236}">
                <a16:creationId xmlns:a16="http://schemas.microsoft.com/office/drawing/2014/main" id="{EE766AAD-6C6C-4D28-A14E-C2D56CC611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7" r="1" b="18312"/>
          <a:stretch/>
        </p:blipFill>
        <p:spPr>
          <a:xfrm>
            <a:off x="7574535" y="10"/>
            <a:ext cx="4617465" cy="427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98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4EB998-4CEA-4737-8D8F-FEFB71D15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465" y="609600"/>
            <a:ext cx="5122606" cy="1905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Święta w norwegii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306304-04D4-4C40-A1EC-7C4749C80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0465" y="2666999"/>
            <a:ext cx="5122606" cy="32162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u="sng" dirty="0" err="1"/>
              <a:t>Dzień</a:t>
            </a:r>
            <a:r>
              <a:rPr lang="en-US" u="sng" dirty="0"/>
              <a:t> </a:t>
            </a:r>
            <a:r>
              <a:rPr lang="en-US" u="sng" dirty="0" err="1"/>
              <a:t>Konstytucji</a:t>
            </a:r>
            <a:r>
              <a:rPr lang="en-US" u="sng" dirty="0"/>
              <a:t> - 17 </a:t>
            </a:r>
            <a:r>
              <a:rPr lang="en-US" u="sng" dirty="0" err="1"/>
              <a:t>maja</a:t>
            </a:r>
            <a:br>
              <a:rPr lang="en-US" dirty="0"/>
            </a:br>
            <a:r>
              <a:rPr lang="en-US" dirty="0" err="1"/>
              <a:t>Święto</a:t>
            </a:r>
            <a:r>
              <a:rPr lang="en-US" dirty="0"/>
              <a:t> </a:t>
            </a:r>
            <a:r>
              <a:rPr lang="en-US" dirty="0" err="1"/>
              <a:t>narodowe</a:t>
            </a:r>
            <a:r>
              <a:rPr lang="en-US" dirty="0"/>
              <a:t> </a:t>
            </a:r>
            <a:r>
              <a:rPr lang="en-US" dirty="0" err="1"/>
              <a:t>Norwegii</a:t>
            </a:r>
            <a:r>
              <a:rPr lang="en-US" dirty="0"/>
              <a:t> jest </a:t>
            </a:r>
            <a:r>
              <a:rPr lang="en-US" dirty="0" err="1"/>
              <a:t>jednym</a:t>
            </a:r>
            <a:r>
              <a:rPr lang="en-US" dirty="0"/>
              <a:t> z </a:t>
            </a:r>
            <a:r>
              <a:rPr lang="en-US" dirty="0" err="1"/>
              <a:t>najradośniejszych</a:t>
            </a:r>
            <a:r>
              <a:rPr lang="en-US" dirty="0"/>
              <a:t> </a:t>
            </a:r>
            <a:r>
              <a:rPr lang="en-US" dirty="0" err="1"/>
              <a:t>dni</a:t>
            </a:r>
            <a:r>
              <a:rPr lang="en-US" dirty="0"/>
              <a:t> w </a:t>
            </a:r>
            <a:r>
              <a:rPr lang="en-US" dirty="0" err="1"/>
              <a:t>tym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. </a:t>
            </a:r>
            <a:r>
              <a:rPr lang="en-US" dirty="0" err="1"/>
              <a:t>Ludność</a:t>
            </a:r>
            <a:r>
              <a:rPr lang="en-US" dirty="0"/>
              <a:t> </a:t>
            </a:r>
            <a:r>
              <a:rPr lang="en-US" dirty="0" err="1"/>
              <a:t>tłumnie</a:t>
            </a:r>
            <a:r>
              <a:rPr lang="en-US" dirty="0"/>
              <a:t> </a:t>
            </a:r>
            <a:r>
              <a:rPr lang="en-US" dirty="0" err="1"/>
              <a:t>wylega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ulice</a:t>
            </a:r>
            <a:r>
              <a:rPr lang="en-US" dirty="0"/>
              <a:t>, aby </a:t>
            </a:r>
            <a:r>
              <a:rPr lang="en-US" dirty="0" err="1"/>
              <a:t>obserwować</a:t>
            </a:r>
            <a:r>
              <a:rPr lang="en-US" dirty="0"/>
              <a:t> </a:t>
            </a:r>
            <a:r>
              <a:rPr lang="en-US" dirty="0" err="1"/>
              <a:t>lub</a:t>
            </a:r>
            <a:r>
              <a:rPr lang="en-US" dirty="0"/>
              <a:t> </a:t>
            </a:r>
            <a:r>
              <a:rPr lang="en-US" dirty="0" err="1"/>
              <a:t>czynnie</a:t>
            </a:r>
            <a:r>
              <a:rPr lang="en-US" dirty="0"/>
              <a:t> </a:t>
            </a:r>
            <a:r>
              <a:rPr lang="en-US" dirty="0" err="1"/>
              <a:t>uczestniczyć</a:t>
            </a:r>
            <a:r>
              <a:rPr lang="en-US" dirty="0"/>
              <a:t> w </a:t>
            </a:r>
            <a:r>
              <a:rPr lang="en-US" dirty="0" err="1"/>
              <a:t>paradach</a:t>
            </a:r>
            <a:r>
              <a:rPr lang="en-US" dirty="0"/>
              <a:t>. </a:t>
            </a:r>
            <a:r>
              <a:rPr lang="en-US" dirty="0" err="1"/>
              <a:t>Wielu</a:t>
            </a:r>
            <a:r>
              <a:rPr lang="en-US" dirty="0"/>
              <a:t> </a:t>
            </a:r>
            <a:r>
              <a:rPr lang="en-US" dirty="0" err="1"/>
              <a:t>Norwegów</a:t>
            </a:r>
            <a:r>
              <a:rPr lang="en-US" dirty="0"/>
              <a:t> </a:t>
            </a:r>
            <a:r>
              <a:rPr lang="en-US" dirty="0" err="1"/>
              <a:t>przebiera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</a:t>
            </a:r>
            <a:r>
              <a:rPr lang="en-US" dirty="0" err="1"/>
              <a:t>tego</a:t>
            </a:r>
            <a:r>
              <a:rPr lang="en-US" dirty="0"/>
              <a:t> </a:t>
            </a:r>
            <a:r>
              <a:rPr lang="en-US" dirty="0" err="1"/>
              <a:t>dnia</a:t>
            </a:r>
            <a:r>
              <a:rPr lang="en-US" dirty="0"/>
              <a:t> w </a:t>
            </a:r>
            <a:r>
              <a:rPr lang="en-US" dirty="0" err="1"/>
              <a:t>tradycyjny</a:t>
            </a:r>
            <a:r>
              <a:rPr lang="en-US" dirty="0"/>
              <a:t> </a:t>
            </a:r>
            <a:r>
              <a:rPr lang="en-US" dirty="0" err="1"/>
              <a:t>kostium</a:t>
            </a:r>
            <a:r>
              <a:rPr lang="en-US" dirty="0"/>
              <a:t>, </a:t>
            </a:r>
            <a:r>
              <a:rPr lang="en-US" dirty="0" err="1"/>
              <a:t>Bunad</a:t>
            </a:r>
            <a:r>
              <a:rPr lang="en-US" dirty="0"/>
              <a:t>. </a:t>
            </a:r>
            <a:r>
              <a:rPr lang="en-US" dirty="0" err="1"/>
              <a:t>Powszechnie</a:t>
            </a:r>
            <a:r>
              <a:rPr lang="en-US" dirty="0"/>
              <a:t> </a:t>
            </a:r>
            <a:r>
              <a:rPr lang="en-US" dirty="0" err="1"/>
              <a:t>organizowane</a:t>
            </a:r>
            <a:r>
              <a:rPr lang="en-US" dirty="0"/>
              <a:t> </a:t>
            </a:r>
            <a:r>
              <a:rPr lang="en-US" dirty="0" err="1"/>
              <a:t>są</a:t>
            </a:r>
            <a:r>
              <a:rPr lang="en-US" dirty="0"/>
              <a:t> </a:t>
            </a:r>
            <a:r>
              <a:rPr lang="en-US" dirty="0" err="1"/>
              <a:t>również</a:t>
            </a:r>
            <a:r>
              <a:rPr lang="en-US" dirty="0"/>
              <a:t> </a:t>
            </a:r>
            <a:r>
              <a:rPr lang="en-US" dirty="0" err="1"/>
              <a:t>parady</a:t>
            </a:r>
            <a:r>
              <a:rPr lang="en-US" dirty="0"/>
              <a:t> </a:t>
            </a:r>
            <a:r>
              <a:rPr lang="en-US" dirty="0" err="1"/>
              <a:t>odświętnie</a:t>
            </a:r>
            <a:r>
              <a:rPr lang="en-US" dirty="0"/>
              <a:t> </a:t>
            </a:r>
            <a:r>
              <a:rPr lang="en-US" dirty="0" err="1"/>
              <a:t>ubranych</a:t>
            </a:r>
            <a:r>
              <a:rPr lang="en-US" dirty="0"/>
              <a:t> </a:t>
            </a:r>
            <a:r>
              <a:rPr lang="en-US" dirty="0" err="1"/>
              <a:t>dzieci</a:t>
            </a:r>
            <a:r>
              <a:rPr lang="en-US" dirty="0"/>
              <a:t>.</a:t>
            </a:r>
          </a:p>
        </p:txBody>
      </p:sp>
      <p:pic>
        <p:nvPicPr>
          <p:cNvPr id="6" name="Symbol zastępczy zawartości 5" descr="Obraz zawierający flaga, obiekt, zewnętrzne, czerwony&#10;&#10;Opis wygenerowany automatycznie">
            <a:extLst>
              <a:ext uri="{FF2B5EF4-FFF2-40B4-BE49-F238E27FC236}">
                <a16:creationId xmlns:a16="http://schemas.microsoft.com/office/drawing/2014/main" id="{AF88C220-A02A-4F7F-8CF1-7867D05EE7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2" y="1633491"/>
            <a:ext cx="5451627" cy="3270976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442809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10AF80-F92B-4EDA-82C9-06DB00790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Kilka zwrotów w języku norweskim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019C6F-E3B2-44CE-AB9F-895AD4511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effectLst/>
              </a:rPr>
              <a:t> </a:t>
            </a:r>
          </a:p>
          <a:p>
            <a:pPr lvl="0"/>
            <a:r>
              <a:rPr lang="pl-PL" dirty="0" err="1">
                <a:effectLst/>
              </a:rPr>
              <a:t>god</a:t>
            </a:r>
            <a:r>
              <a:rPr lang="pl-PL" dirty="0">
                <a:effectLst/>
              </a:rPr>
              <a:t> </a:t>
            </a:r>
            <a:r>
              <a:rPr lang="pl-PL" dirty="0" err="1">
                <a:effectLst/>
              </a:rPr>
              <a:t>morgen</a:t>
            </a:r>
            <a:r>
              <a:rPr lang="pl-PL" dirty="0">
                <a:effectLst/>
              </a:rPr>
              <a:t> (dzień dobry)</a:t>
            </a:r>
          </a:p>
          <a:p>
            <a:pPr lvl="0"/>
            <a:r>
              <a:rPr lang="pl-PL" dirty="0" err="1">
                <a:effectLst/>
              </a:rPr>
              <a:t>beklager</a:t>
            </a:r>
            <a:r>
              <a:rPr lang="pl-PL" dirty="0">
                <a:effectLst/>
              </a:rPr>
              <a:t> (przepraszam)</a:t>
            </a:r>
          </a:p>
          <a:p>
            <a:pPr lvl="0"/>
            <a:r>
              <a:rPr lang="pl-PL" dirty="0" err="1">
                <a:effectLst/>
              </a:rPr>
              <a:t>takk</a:t>
            </a:r>
            <a:r>
              <a:rPr lang="pl-PL" dirty="0">
                <a:effectLst/>
              </a:rPr>
              <a:t> (dziękuję)</a:t>
            </a:r>
          </a:p>
          <a:p>
            <a:pPr lvl="0"/>
            <a:r>
              <a:rPr lang="pl-PL" dirty="0">
                <a:effectLst/>
              </a:rPr>
              <a:t>alt er i </a:t>
            </a:r>
            <a:r>
              <a:rPr lang="pl-PL" dirty="0" err="1">
                <a:effectLst/>
              </a:rPr>
              <a:t>orden</a:t>
            </a:r>
            <a:r>
              <a:rPr lang="pl-PL" dirty="0">
                <a:effectLst/>
              </a:rPr>
              <a:t> (wszystko w porządku)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561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AC528F-DFB2-4945-8E79-5BAA81F20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90" y="609600"/>
            <a:ext cx="11117260" cy="1905000"/>
          </a:xfrm>
        </p:spPr>
        <p:txBody>
          <a:bodyPr/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PROBLEMY kolegów cudzoziemców, 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 KTÓRYCH często rozmawiamy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FEEC13-C95F-4E92-B0CC-52D1A0B11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89" y="2924174"/>
            <a:ext cx="4834260" cy="3124201"/>
          </a:xfrm>
        </p:spPr>
        <p:txBody>
          <a:bodyPr>
            <a:normAutofit fontScale="85000" lnSpcReduction="20000"/>
          </a:bodyPr>
          <a:lstStyle/>
          <a:p>
            <a:r>
              <a:rPr lang="pl-PL" b="1" dirty="0"/>
              <a:t>PROBLEMY ADAPTACYJNE</a:t>
            </a:r>
          </a:p>
          <a:p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brak znajomości języka powoduje niezrozumienie kolegów oraz poleceń nauczycieli</a:t>
            </a:r>
          </a:p>
          <a:p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rozkojarzenie na lekcjach</a:t>
            </a:r>
          </a:p>
          <a:p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wstyd przed wypowiadaniem się </a:t>
            </a:r>
          </a:p>
          <a:p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inne zasady, wymagania</a:t>
            </a:r>
          </a:p>
          <a:p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brak sukcesów w szkole na początku pobytu, utrata motywacji 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id="{6325628D-E504-4894-AD52-F85902F52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30" y="3328986"/>
            <a:ext cx="3758408" cy="22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51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F3966F-8D50-4525-89FB-3CDBE673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91" y="609600"/>
            <a:ext cx="6573685" cy="1905000"/>
          </a:xfrm>
        </p:spPr>
        <p:txBody>
          <a:bodyPr>
            <a:normAutofit/>
          </a:bodyPr>
          <a:lstStyle/>
          <a:p>
            <a:r>
              <a:rPr lang="pl-PL" dirty="0"/>
              <a:t>Problemy kulturowe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8795D5-EF45-4DB2-82CE-1EF50625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92" y="2666999"/>
            <a:ext cx="6573684" cy="3216276"/>
          </a:xfrm>
        </p:spPr>
        <p:txBody>
          <a:bodyPr anchor="t">
            <a:norm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trauma wojenna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problemy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WYNIKAJĄCE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z odmiennej religii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inna kultura wychowywania 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przyzwyczajenie, że za pieniądze można wszystko (wynika z konieczności)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F778704D-A12D-4DCA-83D6-76938BC23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51" y="645106"/>
            <a:ext cx="3227364" cy="524774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06444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3C211D-E188-4565-9037-4836096EE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42218" y="609600"/>
            <a:ext cx="3591022" cy="4223657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pl-PL" sz="2500" dirty="0"/>
              <a:t>- </a:t>
            </a:r>
            <a: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  <a:t>Odmienność może 	inspirować, </a:t>
            </a:r>
            <a:b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  <a:t>- różnice mogą uczyć,</a:t>
            </a:r>
            <a:b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  <a:t>- każdy ma możliwość 	być kim chce,</a:t>
            </a:r>
            <a:b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500" dirty="0">
                <a:latin typeface="Calibri" panose="020F0502020204030204" pitchFamily="34" charset="0"/>
                <a:cs typeface="Calibri" panose="020F0502020204030204" pitchFamily="34" charset="0"/>
              </a:rPr>
              <a:t>- każdy z nas jest inny   	ale taki sam,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E551DC1-E881-4FC1-8EF4-673C8CE53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5" y="1356145"/>
            <a:ext cx="6915663" cy="414939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4063855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F116AA-222A-4E10-976E-5399EAB3E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6132446" cy="1905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możemy</a:t>
            </a:r>
            <a:r>
              <a:rPr lang="en-US" dirty="0"/>
              <a:t> </a:t>
            </a:r>
            <a:r>
              <a:rPr lang="en-US" dirty="0" err="1"/>
              <a:t>pomóc</a:t>
            </a:r>
            <a:r>
              <a:rPr lang="en-US" dirty="0"/>
              <a:t> </a:t>
            </a:r>
            <a:r>
              <a:rPr lang="en-US" dirty="0" err="1"/>
              <a:t>naszym</a:t>
            </a:r>
            <a:r>
              <a:rPr lang="en-US" dirty="0"/>
              <a:t> </a:t>
            </a:r>
            <a:r>
              <a:rPr lang="en-US" dirty="0" err="1"/>
              <a:t>kolegom</a:t>
            </a:r>
            <a:r>
              <a:rPr lang="en-US" dirty="0"/>
              <a:t> </a:t>
            </a:r>
            <a:r>
              <a:rPr lang="en-US" dirty="0" err="1"/>
              <a:t>pokonać</a:t>
            </a:r>
            <a:r>
              <a:rPr lang="en-US" dirty="0"/>
              <a:t> </a:t>
            </a:r>
            <a:r>
              <a:rPr lang="en-US" dirty="0" err="1"/>
              <a:t>trudności</a:t>
            </a:r>
            <a:r>
              <a:rPr lang="en-US" dirty="0"/>
              <a:t> </a:t>
            </a:r>
            <a:br>
              <a:rPr lang="pl-PL" dirty="0"/>
            </a:br>
            <a:r>
              <a:rPr lang="en-US" dirty="0"/>
              <a:t>w </a:t>
            </a:r>
            <a:r>
              <a:rPr lang="en-US" dirty="0" err="1"/>
              <a:t>szkole</a:t>
            </a:r>
            <a:r>
              <a:rPr lang="en-US" dirty="0"/>
              <a:t>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526223-4F04-4258-B4FF-44AEE2801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666999"/>
            <a:ext cx="5943600" cy="33958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SZUKAJMY TEGO</a:t>
            </a:r>
            <a:r>
              <a:rPr lang="pl-PL" dirty="0"/>
              <a:t>,</a:t>
            </a:r>
            <a:r>
              <a:rPr lang="en-US" dirty="0"/>
              <a:t> CO NAS ŁĄCZY</a:t>
            </a:r>
            <a:r>
              <a:rPr lang="pl-PL" dirty="0"/>
              <a:t>.</a:t>
            </a:r>
            <a:endParaRPr lang="en-US" dirty="0"/>
          </a:p>
          <a:p>
            <a:pPr lvl="0"/>
            <a:r>
              <a:rPr lang="en-US" dirty="0"/>
              <a:t>STARAJMY SIĘ ZROZUMIEĆ</a:t>
            </a:r>
            <a:r>
              <a:rPr lang="pl-PL" dirty="0"/>
              <a:t> </a:t>
            </a:r>
            <a:r>
              <a:rPr lang="pl-PL" sz="2000" dirty="0"/>
              <a:t>siebie nawzajem </a:t>
            </a:r>
            <a:r>
              <a:rPr lang="en-US" dirty="0"/>
              <a:t>- EMPATIA TO PODSTAWA</a:t>
            </a:r>
            <a:r>
              <a:rPr lang="pl-PL" dirty="0"/>
              <a:t>.</a:t>
            </a:r>
            <a:endParaRPr lang="en-US" dirty="0"/>
          </a:p>
          <a:p>
            <a:pPr lvl="0"/>
            <a:r>
              <a:rPr lang="en-US" dirty="0"/>
              <a:t>BĄDŹMY CIERPLIWI</a:t>
            </a:r>
            <a:r>
              <a:rPr lang="pl-PL" dirty="0"/>
              <a:t>.</a:t>
            </a:r>
            <a:endParaRPr lang="en-US" dirty="0"/>
          </a:p>
          <a:p>
            <a:pPr lvl="0"/>
            <a:r>
              <a:rPr lang="en-US" dirty="0"/>
              <a:t>WYJAŚNIAJMY TRUDNE SŁOWA I SYTUACJE</a:t>
            </a:r>
            <a:r>
              <a:rPr lang="pl-PL" dirty="0"/>
              <a:t>.</a:t>
            </a:r>
            <a:endParaRPr lang="en-US" dirty="0"/>
          </a:p>
          <a:p>
            <a:pPr lvl="0"/>
            <a:r>
              <a:rPr lang="en-US" dirty="0"/>
              <a:t>WYKORZYSTUJMY DO KOMUNIKACJI NOWE TECHNOLOGIE (TELEFON, KOMPUTER)</a:t>
            </a:r>
            <a:r>
              <a:rPr lang="pl-PL" dirty="0"/>
              <a:t>.</a:t>
            </a:r>
            <a:endParaRPr lang="en-US" dirty="0"/>
          </a:p>
          <a:p>
            <a:pPr lvl="0"/>
            <a:r>
              <a:rPr lang="en-US" dirty="0"/>
              <a:t>UCZMY SIĘ OD SIEBIE NAWZAJEM </a:t>
            </a:r>
            <a:r>
              <a:rPr lang="pl-PL" dirty="0"/>
              <a:t>.</a:t>
            </a:r>
            <a:endParaRPr lang="en-US" dirty="0"/>
          </a:p>
          <a:p>
            <a:pPr marL="0" indent="0"/>
            <a:endParaRPr lang="en-US" dirty="0"/>
          </a:p>
        </p:txBody>
      </p:sp>
      <p:pic>
        <p:nvPicPr>
          <p:cNvPr id="6" name="Symbol zastępczy zawartości 5" descr="Obraz zawierający tekst&#10;&#10;Opis wygenerowany automatycznie">
            <a:extLst>
              <a:ext uri="{FF2B5EF4-FFF2-40B4-BE49-F238E27FC236}">
                <a16:creationId xmlns:a16="http://schemas.microsoft.com/office/drawing/2014/main" id="{809C8A98-49FB-4BC0-BCD1-766837853F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5" r="3908"/>
          <a:stretch/>
        </p:blipFill>
        <p:spPr>
          <a:xfrm>
            <a:off x="7552042" y="863390"/>
            <a:ext cx="3416888" cy="521877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62964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9" descr="Obraz zawierający stół&#10;&#10;Opis wygenerowany automatycznie">
            <a:extLst>
              <a:ext uri="{FF2B5EF4-FFF2-40B4-BE49-F238E27FC236}">
                <a16:creationId xmlns:a16="http://schemas.microsoft.com/office/drawing/2014/main" id="{548E4413-6BBE-49E8-AB2E-8209AFDA02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01" y="2615459"/>
            <a:ext cx="3517119" cy="20047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EB11AD52-DB0E-4034-A790-9AD3E4037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895" y="2756905"/>
            <a:ext cx="3537345" cy="13441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ymbol zastępczy zawartości 7" descr="Obraz zawierający żywność, rysunek, znak&#10;&#10;Opis wygenerowany automatycznie">
            <a:extLst>
              <a:ext uri="{FF2B5EF4-FFF2-40B4-BE49-F238E27FC236}">
                <a16:creationId xmlns:a16="http://schemas.microsoft.com/office/drawing/2014/main" id="{E7543257-E5D0-40F0-8C65-4972E085C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1" y="2764590"/>
            <a:ext cx="3517120" cy="13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97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3E3F21-F1E6-4FD4-94C1-C356C95D0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PAMIĘTAJ! TOLERANCJA ZBLIŻA LUDZI! 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SPRAWIA, ŻE ŻYJE SIĘ ŁATWIEJ WSZYSTKIM</a:t>
            </a:r>
            <a:br>
              <a:rPr lang="pl-PL" dirty="0"/>
            </a:br>
            <a:br>
              <a:rPr lang="pl-PL" dirty="0"/>
            </a:br>
            <a:r>
              <a:rPr lang="pl-PL" dirty="0"/>
              <a:t>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A68B07C-1CE2-4289-A355-FA5E7790A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48" y="2667000"/>
            <a:ext cx="5006730" cy="3124200"/>
          </a:xfrm>
        </p:spPr>
      </p:pic>
    </p:spTree>
    <p:extLst>
      <p:ext uri="{BB962C8B-B14F-4D97-AF65-F5344CB8AC3E}">
        <p14:creationId xmlns:p14="http://schemas.microsoft.com/office/powerpoint/2010/main" val="1511266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997F37-A4A2-435C-BB53-9AAB6B52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>
                <a:solidFill>
                  <a:srgbClr val="FF0000"/>
                </a:solidFill>
              </a:rPr>
              <a:t>Dziękujemy za uwagę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997206-EB3C-4906-81F6-3449F7FF4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dirty="0"/>
              <a:t>           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SZANUMY SIĘ I WSPIERAJMY 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pl-PL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F15C91D-28D6-49B7-8850-0C35F7DF6544}"/>
              </a:ext>
            </a:extLst>
          </p:cNvPr>
          <p:cNvSpPr txBox="1"/>
          <p:nvPr/>
        </p:nvSpPr>
        <p:spPr>
          <a:xfrm>
            <a:off x="651753" y="5791200"/>
            <a:ext cx="10661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 przygotowania prezentacji użyto zdjęć i informacji dostępnych w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internecie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oraz wzięto pod uwagę informacje od koleżanek i kolegów, którzy z nami chodzą lub chodzili do szkoły.</a:t>
            </a:r>
          </a:p>
        </p:txBody>
      </p:sp>
    </p:spTree>
    <p:extLst>
      <p:ext uri="{BB962C8B-B14F-4D97-AF65-F5344CB8AC3E}">
        <p14:creationId xmlns:p14="http://schemas.microsoft.com/office/powerpoint/2010/main" val="4236566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BF6DAB-6F13-41CB-B6EA-909F24477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556657"/>
          </a:xfrm>
        </p:spPr>
        <p:txBody>
          <a:bodyPr/>
          <a:lstStyle/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TRAKTUJ WSZYSTKICH JEDNAKOWO</a:t>
            </a:r>
            <a:b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UCZNIOWIE RÓŻNYCH KULTUR W JEDNEJ SZKOLE</a:t>
            </a:r>
          </a:p>
        </p:txBody>
      </p:sp>
      <p:pic>
        <p:nvPicPr>
          <p:cNvPr id="5" name="Symbol zastępczy zawartości 4" descr="Obraz zawierający tekst, żywność, znak&#10;&#10;Opis wygenerowany automatycznie">
            <a:extLst>
              <a:ext uri="{FF2B5EF4-FFF2-40B4-BE49-F238E27FC236}">
                <a16:creationId xmlns:a16="http://schemas.microsoft.com/office/drawing/2014/main" id="{DC4129D1-BE54-4050-A3F1-529B2EF7B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74" y="2401459"/>
            <a:ext cx="7207251" cy="3589766"/>
          </a:xfrm>
        </p:spPr>
      </p:pic>
    </p:spTree>
    <p:extLst>
      <p:ext uri="{BB962C8B-B14F-4D97-AF65-F5344CB8AC3E}">
        <p14:creationId xmlns:p14="http://schemas.microsoft.com/office/powerpoint/2010/main" val="3655041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606B4FE-9323-403D-BD65-D06F120A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11636829" cy="117348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>
                <a:latin typeface="Calibri" panose="020F0502020204030204" pitchFamily="34" charset="0"/>
                <a:cs typeface="Calibri" panose="020F0502020204030204" pitchFamily="34" charset="0"/>
              </a:rPr>
              <a:t>ZROZUM INNYCH </a:t>
            </a:r>
            <a:br>
              <a:rPr lang="pl-PL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POWODY MIGRACJI CUDZOZIEMCÓW DO POLSKI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D02C6DF-2E3E-4D9C-819B-6D1770545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praca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handel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studia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zawarcie małżeństwa z obywatelem polski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prześladowania w kraju pochodzenia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0" name="Obraz 9" descr="Obraz zawierający zewnętrzne, latanie, ptak, zwierzę&#10;&#10;Opis wygenerowany automatycznie">
            <a:extLst>
              <a:ext uri="{FF2B5EF4-FFF2-40B4-BE49-F238E27FC236}">
                <a16:creationId xmlns:a16="http://schemas.microsoft.com/office/drawing/2014/main" id="{EB448075-49FC-40D2-87CC-65F4EB3BC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162" y="2392681"/>
            <a:ext cx="3462338" cy="373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70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ADE377-4890-417A-BA83-A960CA6CB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09600"/>
            <a:ext cx="10531475" cy="1347788"/>
          </a:xfrm>
        </p:spPr>
        <p:txBody>
          <a:bodyPr>
            <a:normAutofit/>
          </a:bodyPr>
          <a:lstStyle/>
          <a:p>
            <a:r>
              <a:rPr lang="pl-PL" dirty="0"/>
              <a:t>kto przyjeżdża do naszego kraju ?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FEB8F71F-0FEE-4816-B85B-F4446E7EA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1076" y="2309963"/>
            <a:ext cx="5885473" cy="359553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2B9F8EC6-8845-4072-B0C2-1539B61C71FB}"/>
              </a:ext>
            </a:extLst>
          </p:cNvPr>
          <p:cNvSpPr/>
          <p:nvPr/>
        </p:nvSpPr>
        <p:spPr>
          <a:xfrm>
            <a:off x="8101013" y="4343401"/>
            <a:ext cx="21002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załączonym obrazku widzimy, skąd przyjeżdżali do Polski cudzoziemcy w 2016 roku. </a:t>
            </a:r>
          </a:p>
        </p:txBody>
      </p:sp>
    </p:spTree>
    <p:extLst>
      <p:ext uri="{BB962C8B-B14F-4D97-AF65-F5344CB8AC3E}">
        <p14:creationId xmlns:p14="http://schemas.microsoft.com/office/powerpoint/2010/main" val="244427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9C4508-60D2-482D-8C46-BE8F1ED40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40" y="130629"/>
            <a:ext cx="4367347" cy="1905000"/>
          </a:xfrm>
        </p:spPr>
        <p:txBody>
          <a:bodyPr>
            <a:normAutofit/>
          </a:bodyPr>
          <a:lstStyle/>
          <a:p>
            <a:r>
              <a:rPr lang="pl-PL" sz="2800" dirty="0"/>
              <a:t>CZY WIESZ, CO TO TOLERANCJA?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916F7C-029E-42E4-A0BA-F2643543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76" y="1632857"/>
            <a:ext cx="4843462" cy="4366726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pl-PL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TOLERANCJA TO:</a:t>
            </a:r>
          </a:p>
          <a:p>
            <a:pPr>
              <a:lnSpc>
                <a:spcPct val="90000"/>
              </a:lnSpc>
            </a:pP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respektowanie cudzych praw i własności,</a:t>
            </a:r>
            <a:b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uznanie i akceptacja różnic indywidualnych, </a:t>
            </a:r>
          </a:p>
          <a:p>
            <a:pPr lvl="0"/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umiejętność słuchania,  komunikowania się </a:t>
            </a:r>
          </a:p>
          <a:p>
            <a:pPr marL="0" lvl="0" indent="0">
              <a:buNone/>
            </a:pPr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i rozumienia innych,</a:t>
            </a:r>
          </a:p>
          <a:p>
            <a:pPr lvl="0"/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otwarcie na cudze myśli i filozofię,</a:t>
            </a:r>
          </a:p>
          <a:p>
            <a:pPr lvl="0"/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ciekawość i nieodrzucanie nieznanego,</a:t>
            </a:r>
          </a:p>
          <a:p>
            <a:pPr lvl="0"/>
            <a:r>
              <a:rPr lang="pl-PL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nieocenianie drugiego człowieka.</a:t>
            </a:r>
          </a:p>
          <a:p>
            <a:pPr>
              <a:lnSpc>
                <a:spcPct val="90000"/>
              </a:lnSpc>
            </a:pP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id="{E0B430E6-B28A-4F8E-BF3E-D1B4F967A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433" y="1323676"/>
            <a:ext cx="6173194" cy="3890606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847294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apa&#10;&#10;Opis wygenerowany automatycznie">
            <a:extLst>
              <a:ext uri="{FF2B5EF4-FFF2-40B4-BE49-F238E27FC236}">
                <a16:creationId xmlns:a16="http://schemas.microsoft.com/office/drawing/2014/main" id="{F365603C-B674-42F5-AB0B-227E799B8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775097"/>
            <a:ext cx="7077075" cy="530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06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83F52-AE10-4991-98B8-618ECEDDA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 descr="Obraz zawierający znak, królowa, różny, osoby&#10;&#10;Opis wygenerowany automatycznie">
            <a:extLst>
              <a:ext uri="{FF2B5EF4-FFF2-40B4-BE49-F238E27FC236}">
                <a16:creationId xmlns:a16="http://schemas.microsoft.com/office/drawing/2014/main" id="{BC0363F7-A913-4636-854A-EE3CAD940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44" y="358938"/>
            <a:ext cx="8875711" cy="5348287"/>
          </a:xfrm>
        </p:spPr>
      </p:pic>
    </p:spTree>
    <p:extLst>
      <p:ext uri="{BB962C8B-B14F-4D97-AF65-F5344CB8AC3E}">
        <p14:creationId xmlns:p14="http://schemas.microsoft.com/office/powerpoint/2010/main" val="3927114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iatka">
  <a:themeElements>
    <a:clrScheme name="Siatk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Siatka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iat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1212</Words>
  <Application>Microsoft Office PowerPoint</Application>
  <PresentationFormat>Panoramiczny</PresentationFormat>
  <Paragraphs>134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5" baseType="lpstr">
      <vt:lpstr>Arial</vt:lpstr>
      <vt:lpstr>Calibri</vt:lpstr>
      <vt:lpstr>Century Gothic</vt:lpstr>
      <vt:lpstr>Siatka</vt:lpstr>
      <vt:lpstr>RÓŻNOKULTUROWA SZKOŁA</vt:lpstr>
      <vt:lpstr>Prezentacja przygotowana przez grupę projektową uczniów i uczennic klasy 7a  ze Szkoły Podstawowej nr 10 w Toruniu  w ramach projektu edukacyjnego „przyjazna szkoła”  organizowanego przez fundację emic,  w ramach projektu „Masz Prawo wiedzieć”, współfinansowanego z programu krajowego funduszu azylu, migracji i integracji  realizowanego w roku szkolnym 2019/ 2020</vt:lpstr>
      <vt:lpstr>Prezentacja programu PowerPoint</vt:lpstr>
      <vt:lpstr>TRAKTUJ WSZYSTKICH JEDNAKOWO  UCZNIOWIE RÓŻNYCH KULTUR W JEDNEJ SZKOLE</vt:lpstr>
      <vt:lpstr>ZROZUM INNYCH   POWODY MIGRACJI CUDZOZIEMCÓW DO POLSKI</vt:lpstr>
      <vt:lpstr>kto przyjeżdża do naszego kraju ?</vt:lpstr>
      <vt:lpstr>CZY WIESZ, CO TO TOLERANCJA?</vt:lpstr>
      <vt:lpstr>Prezentacja programu PowerPoint</vt:lpstr>
      <vt:lpstr>Prezentacja programu PowerPoint</vt:lpstr>
      <vt:lpstr>Kto narażony jest na brak tolerancji?</vt:lpstr>
      <vt:lpstr>Czym dokładnie są mniejszości narodowe ?</vt:lpstr>
      <vt:lpstr> </vt:lpstr>
      <vt:lpstr>CZY WIESZ, ŻE W NASZEJ SZKOLE SPOTKASZ KOLEŻANKI  I KOLEGÓW Z INNYCH KRAJÓW?</vt:lpstr>
      <vt:lpstr>Ukraińcy są najliczniejszą grupą wśród zagranicznych uczniów </vt:lpstr>
      <vt:lpstr>Prezentacja programu PowerPoint</vt:lpstr>
      <vt:lpstr>NIE OCENIAJ,  POZNAJ,  ZROZUM,</vt:lpstr>
      <vt:lpstr>NASI SZKOLNI KOLEDZY Z UkraiNY  jacy są?  Wiemy, bo widzimy! </vt:lpstr>
      <vt:lpstr>KUCHNIA UKRAIŃSKA -CIEKAWOSTKA</vt:lpstr>
      <vt:lpstr>ŚWIĘTA</vt:lpstr>
      <vt:lpstr>Ile trwają wakacje na Ukrainie?  </vt:lpstr>
      <vt:lpstr>Kilka zwrotów w języku ukraińskim </vt:lpstr>
      <vt:lpstr>Szkoła w norwegii</vt:lpstr>
      <vt:lpstr>Norweskie smakołyki</vt:lpstr>
      <vt:lpstr>Święta w norwegii</vt:lpstr>
      <vt:lpstr>Kilka zwrotów w języku norweskim </vt:lpstr>
      <vt:lpstr>PROBLEMY kolegów cudzoziemców,  O KTÓRYCH często rozmawiamy</vt:lpstr>
      <vt:lpstr>Problemy kulturowe</vt:lpstr>
      <vt:lpstr>- Odmienność może  inspirować,   - różnice mogą uczyć,  - każdy ma możliwość  być kim chce,  - każdy z nas jest inny    ale taki sam,</vt:lpstr>
      <vt:lpstr>Jak możemy pomóc naszym kolegom pokonać trudności  w szkole?</vt:lpstr>
      <vt:lpstr>PAMIĘTAJ! TOLERANCJA ZBLIŻA LUDZI!  SPRAWIA, ŻE ŻYJE SIĘ ŁATWIEJ WSZYSTKIM   </vt:lpstr>
      <vt:lpstr>Dziękujemy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ŻYCIA OBCOKRAJOWCÓW</dc:title>
  <dc:creator>FlexHR</dc:creator>
  <cp:lastModifiedBy>Malgorzata Leznicka</cp:lastModifiedBy>
  <cp:revision>23</cp:revision>
  <dcterms:created xsi:type="dcterms:W3CDTF">2020-04-29T22:32:39Z</dcterms:created>
  <dcterms:modified xsi:type="dcterms:W3CDTF">2020-05-04T10:41:15Z</dcterms:modified>
</cp:coreProperties>
</file>